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341" r:id="rId3"/>
    <p:sldId id="446" r:id="rId4"/>
    <p:sldId id="352" r:id="rId5"/>
    <p:sldId id="378" r:id="rId6"/>
    <p:sldId id="393" r:id="rId7"/>
    <p:sldId id="406" r:id="rId8"/>
    <p:sldId id="407" r:id="rId9"/>
    <p:sldId id="411" r:id="rId10"/>
    <p:sldId id="416" r:id="rId11"/>
    <p:sldId id="412" r:id="rId12"/>
    <p:sldId id="44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369"/>
    <a:srgbClr val="FFFF00"/>
    <a:srgbClr val="6600CC"/>
    <a:srgbClr val="006600"/>
    <a:srgbClr val="FF3399"/>
    <a:srgbClr val="66FF66"/>
    <a:srgbClr val="0033CC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660"/>
  </p:normalViewPr>
  <p:slideViewPr>
    <p:cSldViewPr>
      <p:cViewPr varScale="1">
        <p:scale>
          <a:sx n="56" d="100"/>
          <a:sy n="5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13AFB-D192-4FFB-B1EA-64C2730ACF4E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8B92C-C0D3-43D3-BE85-BB8CCA698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F9BD7-AB1F-48B2-B65D-16A8CDDE9B1E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4AA36-7A0E-4BD9-9A3F-3525E7E7E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6C838-A3A6-443D-AF7E-633F947FA320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6D7E6-0C9B-4A4B-8CBA-D1089456A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C6B96-2C4B-448F-BE36-CF0992FAF076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41BD4-D9C5-44A1-B403-0D8BFFE5C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67187-62F8-471C-866F-12A1BBCE6D37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C9E25-AB6A-4795-8734-822FA36CA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DD445-F1FA-43BB-91E1-6431349F706A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69C90-DA9B-4DE4-B68A-09B4BCE13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74E8-C62E-4EA9-907F-AE0F617D88CF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18D29-3093-4DFB-9312-B1757C360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B25B8-F9F6-4E04-ABBB-461896A58084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206B6-95C1-4261-94B0-9E5ACC29B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00E2B-592F-47D4-97DA-71B9FB5F7B21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AD04D-87FE-4D3C-8C70-FA45C6CA3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A3C77-C589-4B7A-AFA6-B91B1B5B0B55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10E5-8265-4EE7-B802-A0565C334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59071-C1CC-4AAF-8AFC-CC4CBB34D749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2055C-D723-45CB-8A20-AEBB5EA68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9A434D-96B0-49F5-BB1F-ABCA0E47B6FC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6C5E2A-2B85-4DDF-8672-8FDFD463B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33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3315" name="Picture 2" descr="Крутится, вертится шарик земной, Годы, как птицы, летят чередой - Презентация 2399/5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611188" y="1571625"/>
            <a:ext cx="813752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6600CC"/>
                </a:solidFill>
              </a:rPr>
              <a:t>	   «</a:t>
            </a:r>
            <a:r>
              <a:rPr lang="uk-UA" sz="4000" b="1" i="1">
                <a:solidFill>
                  <a:srgbClr val="6600CC"/>
                </a:solidFill>
              </a:rPr>
              <a:t>Психологічні засади </a:t>
            </a:r>
          </a:p>
          <a:p>
            <a:r>
              <a:rPr lang="uk-UA" sz="4000" b="1" i="1">
                <a:solidFill>
                  <a:srgbClr val="6600CC"/>
                </a:solidFill>
              </a:rPr>
              <a:t>формування команди в ПТНЗ</a:t>
            </a:r>
            <a:r>
              <a:rPr lang="ru-RU" sz="4000" b="1" i="1">
                <a:solidFill>
                  <a:srgbClr val="6600CC"/>
                </a:solidFill>
              </a:rPr>
              <a:t>»</a:t>
            </a:r>
          </a:p>
          <a:p>
            <a:pPr algn="r"/>
            <a:endParaRPr lang="ru-RU" sz="4000" b="1" i="1">
              <a:solidFill>
                <a:srgbClr val="6600CC"/>
              </a:solidFill>
            </a:endParaRPr>
          </a:p>
          <a:p>
            <a:pPr algn="r"/>
            <a:endParaRPr lang="ru-RU" sz="2000" b="1" i="1">
              <a:solidFill>
                <a:srgbClr val="0033CC"/>
              </a:solidFill>
            </a:endParaRPr>
          </a:p>
          <a:p>
            <a:pPr algn="r"/>
            <a:endParaRPr lang="ru-RU" sz="2000" b="1" i="1">
              <a:solidFill>
                <a:srgbClr val="0033CC"/>
              </a:solidFill>
            </a:endParaRPr>
          </a:p>
          <a:p>
            <a:r>
              <a:rPr lang="ru-RU" sz="2000" b="1" i="1">
                <a:solidFill>
                  <a:srgbClr val="0033CC"/>
                </a:solidFill>
              </a:rPr>
              <a:t>					</a:t>
            </a:r>
            <a:r>
              <a:rPr lang="ru-RU" sz="2000" b="1" i="1">
                <a:solidFill>
                  <a:srgbClr val="0033CC"/>
                </a:solidFill>
                <a:latin typeface="Monotype Corsiva" pitchFamily="66" charset="0"/>
              </a:rPr>
              <a:t>П</a:t>
            </a:r>
            <a:r>
              <a:rPr lang="ru-RU" sz="2000" b="1" i="1">
                <a:solidFill>
                  <a:srgbClr val="0033CC"/>
                </a:solidFill>
              </a:rPr>
              <a:t>ідготувала:</a:t>
            </a:r>
            <a:r>
              <a:rPr lang="ru-RU" sz="2000" b="1" i="1">
                <a:solidFill>
                  <a:srgbClr val="0033CC"/>
                </a:solidFill>
                <a:latin typeface="Monotype Corsiva" pitchFamily="66" charset="0"/>
              </a:rPr>
              <a:t>  </a:t>
            </a:r>
            <a:endParaRPr lang="ru-RU" sz="2000" b="1" i="1">
              <a:solidFill>
                <a:srgbClr val="0033CC"/>
              </a:solidFill>
            </a:endParaRPr>
          </a:p>
          <a:p>
            <a:r>
              <a:rPr lang="ru-RU" sz="2000" b="1" i="1">
                <a:solidFill>
                  <a:srgbClr val="0033CC"/>
                </a:solidFill>
              </a:rPr>
              <a:t>					Практичний психолог</a:t>
            </a:r>
          </a:p>
          <a:p>
            <a:r>
              <a:rPr lang="ru-RU" sz="2000" b="1" i="1">
                <a:solidFill>
                  <a:srgbClr val="0033CC"/>
                </a:solidFill>
              </a:rPr>
              <a:t>					ЦППРК № 1 м. Кривий Ріг</a:t>
            </a:r>
          </a:p>
          <a:p>
            <a:r>
              <a:rPr lang="ru-RU" sz="2000" b="1" i="1">
                <a:solidFill>
                  <a:srgbClr val="0033CC"/>
                </a:solidFill>
              </a:rPr>
              <a:t>					Шевцова К.О</a:t>
            </a:r>
          </a:p>
          <a:p>
            <a:endParaRPr lang="uk-UA" sz="2000" b="1" i="1">
              <a:solidFill>
                <a:srgbClr val="0033CC"/>
              </a:solidFill>
            </a:endParaRPr>
          </a:p>
          <a:p>
            <a:endParaRPr lang="uk-UA" sz="2000" b="1" i="1">
              <a:solidFill>
                <a:srgbClr val="0033CC"/>
              </a:solidFill>
            </a:endParaRPr>
          </a:p>
          <a:p>
            <a:endParaRPr lang="uk-UA" sz="2000" b="1" i="1">
              <a:solidFill>
                <a:srgbClr val="0033CC"/>
              </a:solidFill>
            </a:endParaRPr>
          </a:p>
          <a:p>
            <a:endParaRPr lang="uk-UA" sz="2000" b="1" i="1">
              <a:solidFill>
                <a:srgbClr val="0033CC"/>
              </a:solidFill>
            </a:endParaRPr>
          </a:p>
          <a:p>
            <a:r>
              <a:rPr lang="uk-UA" sz="2000" b="1" i="1">
                <a:solidFill>
                  <a:srgbClr val="0033CC"/>
                </a:solidFill>
              </a:rPr>
              <a:t>                                           Кривий Ріг - 2015</a:t>
            </a:r>
            <a:endParaRPr lang="ru-RU" sz="2000" b="1" i="1">
              <a:solidFill>
                <a:srgbClr val="0033CC"/>
              </a:solidFill>
            </a:endParaRPr>
          </a:p>
        </p:txBody>
      </p:sp>
      <p:pic>
        <p:nvPicPr>
          <p:cNvPr id="13317" name="Picture 4" descr="Бабочки и цвет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58616">
            <a:off x="900113" y="765175"/>
            <a:ext cx="178435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Бабочки и цвет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393771">
            <a:off x="4932363" y="0"/>
            <a:ext cx="1787525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" descr="Бабочки и цвет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005263"/>
            <a:ext cx="1785937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6" descr="Прозрачные анимированные фоны - mari007@fotoplenka.ru - Photo.Qip.ru / id: v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4581525"/>
            <a:ext cx="48402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6" descr="Прозрачные анимированные фоны - mari007@fotoplenka.ru - Photo.Qip.ru / id: v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3213100"/>
            <a:ext cx="48418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22531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611188" y="0"/>
            <a:ext cx="8532812" cy="670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/>
              <a:t>                  </a:t>
            </a:r>
            <a:r>
              <a:rPr lang="uk-UA" sz="2000" b="1" i="1"/>
              <a:t>Рекомендації педагогам щодо створення сприятливого психологічного клімату в колективі:</a:t>
            </a:r>
          </a:p>
          <a:p>
            <a:endParaRPr lang="uk-UA" sz="2000" b="1" i="1"/>
          </a:p>
          <a:p>
            <a:pPr>
              <a:buFont typeface="Wingdings" pitchFamily="2" charset="2"/>
              <a:buChar char="ü"/>
            </a:pPr>
            <a:r>
              <a:rPr lang="uk-UA" sz="2200">
                <a:solidFill>
                  <a:srgbClr val="190369"/>
                </a:solidFill>
              </a:rPr>
              <a:t>Розвивайте в собі таку якість, як терпимість до інших людей, колегам, вихованцям. Нетерпимість призводить до накопичення агресії, яка в будь-який момент може вилитися на ні в чому не винних людей, в тому числі на близьких. </a:t>
            </a:r>
          </a:p>
          <a:p>
            <a:pPr>
              <a:buFont typeface="Wingdings" pitchFamily="2" charset="2"/>
              <a:buChar char="ü"/>
            </a:pPr>
            <a:r>
              <a:rPr lang="uk-UA" sz="2200">
                <a:solidFill>
                  <a:srgbClr val="190369"/>
                </a:solidFill>
              </a:rPr>
              <a:t>Уникайте критикувати інших, краще дійсно спробуйте зрозуміти поведінку іншої людини.</a:t>
            </a:r>
          </a:p>
          <a:p>
            <a:pPr>
              <a:buFont typeface="Wingdings" pitchFamily="2" charset="2"/>
              <a:buChar char="ü"/>
            </a:pPr>
            <a:r>
              <a:rPr lang="uk-UA" sz="2200">
                <a:solidFill>
                  <a:srgbClr val="190369"/>
                </a:solidFill>
              </a:rPr>
              <a:t>Вчіться знімати емоційну напругу після робочого дня; боріться з емоційним вигорянням.</a:t>
            </a:r>
          </a:p>
          <a:p>
            <a:pPr>
              <a:buFont typeface="Wingdings" pitchFamily="2" charset="2"/>
              <a:buChar char="ü"/>
            </a:pPr>
            <a:r>
              <a:rPr lang="uk-UA" sz="2200">
                <a:solidFill>
                  <a:srgbClr val="190369"/>
                </a:solidFill>
              </a:rPr>
              <a:t>Радійте успіхам своїх колег, тоді при вашому успіху, за вас буде кому порадіти.</a:t>
            </a:r>
          </a:p>
          <a:p>
            <a:pPr>
              <a:buFont typeface="Wingdings" pitchFamily="2" charset="2"/>
              <a:buChar char="ü"/>
            </a:pPr>
            <a:r>
              <a:rPr lang="uk-UA" sz="2200">
                <a:solidFill>
                  <a:srgbClr val="190369"/>
                </a:solidFill>
              </a:rPr>
              <a:t>Уникайте непотрібної конкуренції. Ставте перед собою реальні цілі.</a:t>
            </a:r>
          </a:p>
          <a:p>
            <a:pPr>
              <a:buFont typeface="Wingdings" pitchFamily="2" charset="2"/>
              <a:buChar char="ü"/>
            </a:pPr>
            <a:r>
              <a:rPr lang="uk-UA" sz="2200">
                <a:solidFill>
                  <a:srgbClr val="190369"/>
                </a:solidFill>
              </a:rPr>
              <a:t>Знаходьте час для розваг, хобі. Зустрічайтеся з колегами у неформальній обстановці - це сприяє згуртуванню.</a:t>
            </a:r>
          </a:p>
          <a:p>
            <a:pPr>
              <a:buFont typeface="Wingdings" pitchFamily="2" charset="2"/>
              <a:buChar char="ü"/>
            </a:pPr>
            <a:r>
              <a:rPr lang="uk-UA" sz="2200">
                <a:solidFill>
                  <a:srgbClr val="190369"/>
                </a:solidFill>
              </a:rPr>
              <a:t>Ведіть здоровий спосіб життя: не забувайте про користь фізичних навантажень, прогулянках на свіжому повітрі і корисної їжі. </a:t>
            </a:r>
            <a:endParaRPr lang="ru-RU" sz="2200">
              <a:solidFill>
                <a:srgbClr val="19036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23555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0" y="214313"/>
            <a:ext cx="896461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/>
              <a:t>Обговорення: </a:t>
            </a:r>
            <a:br>
              <a:rPr lang="uk-UA" sz="2000" b="1" i="1"/>
            </a:br>
            <a:r>
              <a:rPr lang="uk-UA" sz="2400" b="1">
                <a:solidFill>
                  <a:schemeClr val="folHlink"/>
                </a:solidFill>
              </a:rPr>
              <a:t>«Наш тренінг підійшов до завершення. </a:t>
            </a:r>
            <a:br>
              <a:rPr lang="uk-UA" sz="2400" b="1">
                <a:solidFill>
                  <a:schemeClr val="folHlink"/>
                </a:solidFill>
              </a:rPr>
            </a:br>
            <a:r>
              <a:rPr lang="uk-UA" sz="2400" b="1">
                <a:solidFill>
                  <a:schemeClr val="folHlink"/>
                </a:solidFill>
              </a:rPr>
              <a:t>Хочу запитати у Вас, що нового ви сьогодні дізналися? </a:t>
            </a:r>
            <a:br>
              <a:rPr lang="uk-UA" sz="2400" b="1">
                <a:solidFill>
                  <a:schemeClr val="folHlink"/>
                </a:solidFill>
              </a:rPr>
            </a:br>
            <a:r>
              <a:rPr lang="uk-UA" sz="2400" b="1">
                <a:solidFill>
                  <a:schemeClr val="folHlink"/>
                </a:solidFill>
              </a:rPr>
              <a:t>Що корисного винесли для себе? </a:t>
            </a:r>
            <a:br>
              <a:rPr lang="uk-UA" sz="2400" b="1">
                <a:solidFill>
                  <a:schemeClr val="folHlink"/>
                </a:solidFill>
              </a:rPr>
            </a:br>
            <a:r>
              <a:rPr lang="uk-UA" sz="2400" b="1">
                <a:solidFill>
                  <a:schemeClr val="folHlink"/>
                </a:solidFill>
              </a:rPr>
              <a:t/>
            </a:r>
            <a:br>
              <a:rPr lang="uk-UA" sz="2400" b="1">
                <a:solidFill>
                  <a:schemeClr val="folHlink"/>
                </a:solidFill>
              </a:rPr>
            </a:br>
            <a:r>
              <a:rPr lang="uk-UA" sz="2400" b="1">
                <a:solidFill>
                  <a:schemeClr val="folHlink"/>
                </a:solidFill>
              </a:rPr>
              <a:t>Дякуємо всім за участь!» </a:t>
            </a:r>
            <a:endParaRPr lang="ru-RU" sz="2400" b="1">
              <a:solidFill>
                <a:schemeClr val="folHlink"/>
              </a:solidFill>
            </a:endParaRPr>
          </a:p>
        </p:txBody>
      </p:sp>
      <p:pic>
        <p:nvPicPr>
          <p:cNvPr id="23557" name="Picture 2" descr="Как организовать собственный коллектив? 56orb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3713" y="3933825"/>
            <a:ext cx="3570287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рямоугольник 6"/>
          <p:cNvSpPr>
            <a:spLocks noChangeArrowheads="1"/>
          </p:cNvSpPr>
          <p:nvPr/>
        </p:nvSpPr>
        <p:spPr bwMode="auto">
          <a:xfrm>
            <a:off x="0" y="3573463"/>
            <a:ext cx="54356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chemeClr val="folHlink"/>
                </a:solidFill>
              </a:rPr>
              <a:t>Співробітники ЦППРК № 1- </a:t>
            </a:r>
            <a:br>
              <a:rPr lang="uk-UA" sz="2400" b="1">
                <a:solidFill>
                  <a:schemeClr val="folHlink"/>
                </a:solidFill>
              </a:rPr>
            </a:br>
            <a:r>
              <a:rPr lang="uk-UA" sz="2400" b="1">
                <a:solidFill>
                  <a:schemeClr val="folHlink"/>
                </a:solidFill>
              </a:rPr>
              <a:t>це згуртований колектив,що </a:t>
            </a:r>
            <a:br>
              <a:rPr lang="uk-UA" sz="2400" b="1">
                <a:solidFill>
                  <a:schemeClr val="folHlink"/>
                </a:solidFill>
              </a:rPr>
            </a:br>
            <a:r>
              <a:rPr lang="uk-UA" sz="2400" b="1">
                <a:solidFill>
                  <a:schemeClr val="folHlink"/>
                </a:solidFill>
              </a:rPr>
              <a:t>живе під одним девізом: </a:t>
            </a:r>
            <a:br>
              <a:rPr lang="uk-UA" sz="2400" b="1">
                <a:solidFill>
                  <a:schemeClr val="folHlink"/>
                </a:solidFill>
              </a:rPr>
            </a:br>
            <a:r>
              <a:rPr lang="uk-UA" sz="2400" b="1">
                <a:solidFill>
                  <a:schemeClr val="folHlink"/>
                </a:solidFill>
              </a:rPr>
              <a:t/>
            </a:r>
            <a:br>
              <a:rPr lang="uk-UA" sz="2400" b="1">
                <a:solidFill>
                  <a:schemeClr val="folHlink"/>
                </a:solidFill>
              </a:rPr>
            </a:br>
            <a:r>
              <a:rPr lang="uk-UA" sz="3600" b="1" i="1">
                <a:solidFill>
                  <a:schemeClr val="folHlink"/>
                </a:solidFill>
              </a:rPr>
              <a:t>"Наша робота - любов з турботою!</a:t>
            </a:r>
            <a:r>
              <a:rPr lang="uk-UA" sz="3600" i="1">
                <a:solidFill>
                  <a:schemeClr val="folHlink"/>
                </a:solidFill>
              </a:rPr>
              <a:t> </a:t>
            </a:r>
            <a:endParaRPr lang="ru-RU" sz="36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24579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Тема: Методика обстеження системи травлення Стравохід - Сторінка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4339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2771775" y="333375"/>
            <a:ext cx="52149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Monotype Corsiva" pitchFamily="66" charset="0"/>
              </a:rPr>
              <a:t>“Зазвичай легше змінити індивідів, які зібрані в групу, ніж змінити кожного з них окремо” </a:t>
            </a:r>
          </a:p>
          <a:p>
            <a:pPr algn="r"/>
            <a:r>
              <a:rPr lang="uk-UA" sz="2400">
                <a:latin typeface="Monotype Corsiva" pitchFamily="66" charset="0"/>
              </a:rPr>
              <a:t>Курт Левін</a:t>
            </a:r>
            <a:endParaRPr lang="ru-RU" sz="2400" b="1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4341" name="Прямоугольник 6"/>
          <p:cNvSpPr>
            <a:spLocks noChangeArrowheads="1"/>
          </p:cNvSpPr>
          <p:nvPr/>
        </p:nvSpPr>
        <p:spPr bwMode="auto">
          <a:xfrm>
            <a:off x="395288" y="2060575"/>
            <a:ext cx="91440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solidFill>
                  <a:schemeClr val="tx2"/>
                </a:solidFill>
              </a:rPr>
              <a:t>У будь-якому колективі </a:t>
            </a:r>
            <a:br>
              <a:rPr lang="uk-UA" sz="3200" b="1">
                <a:solidFill>
                  <a:schemeClr val="tx2"/>
                </a:solidFill>
              </a:rPr>
            </a:br>
            <a:r>
              <a:rPr lang="uk-UA" sz="3200" b="1">
                <a:solidFill>
                  <a:schemeClr val="tx2"/>
                </a:solidFill>
              </a:rPr>
              <a:t>(навчальному, виробничому) виникає питання, пов'язане з груповою згуртованістю. Питання це важливе тому, що від рівня розвитку колективу, його згуртованості залежить ефективність роботи колективу, а також психологічний комфорт кожного її члена.</a:t>
            </a:r>
            <a:r>
              <a:rPr lang="uk-UA" sz="3600"/>
              <a:t> 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5363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0" y="857250"/>
            <a:ext cx="5072063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800">
                <a:solidFill>
                  <a:srgbClr val="002060"/>
                </a:solidFill>
                <a:latin typeface="Monotype Corsiva" pitchFamily="66" charset="0"/>
              </a:rPr>
              <a:t>	 </a:t>
            </a:r>
            <a:r>
              <a:rPr lang="ru-RU" sz="2800" b="1" i="1">
                <a:solidFill>
                  <a:schemeClr val="tx2"/>
                </a:solidFill>
                <a:latin typeface="Monotype Corsiva" pitchFamily="66" charset="0"/>
              </a:rPr>
              <a:t>«</a:t>
            </a:r>
            <a:r>
              <a:rPr lang="uk-UA" sz="2800" b="1" i="1">
                <a:solidFill>
                  <a:schemeClr val="tx2"/>
                </a:solidFill>
                <a:latin typeface="Monotype Corsiva" pitchFamily="66" charset="0"/>
              </a:rPr>
              <a:t>Згуртування - </a:t>
            </a:r>
            <a:br>
              <a:rPr lang="uk-UA" sz="2800" b="1" i="1">
                <a:solidFill>
                  <a:schemeClr val="tx2"/>
                </a:solidFill>
                <a:latin typeface="Monotype Corsiva" pitchFamily="66" charset="0"/>
              </a:rPr>
            </a:br>
            <a:r>
              <a:rPr lang="uk-UA" sz="2800">
                <a:solidFill>
                  <a:srgbClr val="006600"/>
                </a:solidFill>
                <a:latin typeface="Monotype Corsiva" pitchFamily="66" charset="0"/>
              </a:rPr>
              <a:t>це можливість для колективу стати єдиним цілим для досягнення конкретних цілей і завдань. Всі Ми потребуємо підтримки і отримати її ми можемо тільки в своїй групі! Адже тільки згуртований колектив добивається багатьох вершин і перемог!» </a:t>
            </a:r>
            <a:endParaRPr lang="ru-RU" sz="280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15365" name="Picture 2" descr="Вместе мы команда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2213" y="1700213"/>
            <a:ext cx="4141787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6387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653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uk-UA" b="1" i="1">
                <a:solidFill>
                  <a:schemeClr val="accent2"/>
                </a:solidFill>
              </a:rPr>
              <a:t>                                     </a:t>
            </a:r>
            <a:r>
              <a:rPr lang="uk-UA" sz="1600" b="1" i="1">
                <a:solidFill>
                  <a:schemeClr val="accent2"/>
                </a:solidFill>
              </a:rPr>
              <a:t>Заповіді згуртованого колективу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uk-UA" sz="1500" b="1" i="1">
                <a:solidFill>
                  <a:schemeClr val="accent2"/>
                </a:solidFill>
              </a:rPr>
              <a:t>  </a:t>
            </a:r>
            <a:r>
              <a:rPr lang="uk-UA" sz="1500">
                <a:solidFill>
                  <a:srgbClr val="190369"/>
                </a:solidFill>
              </a:rPr>
              <a:t>Виявляйте щирий інтерес до інших людей. Нехай люди з якими ви спілкуєтеся, відчують що вони вам цікаві.</a:t>
            </a:r>
            <a:endParaRPr lang="uk-UA" sz="1500" b="1">
              <a:solidFill>
                <a:srgbClr val="190369"/>
              </a:solidFill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uk-UA" sz="1500">
                <a:solidFill>
                  <a:srgbClr val="190369"/>
                </a:solidFill>
              </a:rPr>
              <a:t>Пам'ятайте, що в будь-якій мові для людини немає звуку значнішими і приємніше, ніж звук власного імені.Будьте гарним слухачем.</a:t>
            </a:r>
            <a:endParaRPr lang="uk-UA" sz="1500" b="1">
              <a:solidFill>
                <a:srgbClr val="190369"/>
              </a:solidFill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uk-UA" sz="1500">
                <a:solidFill>
                  <a:srgbClr val="190369"/>
                </a:solidFill>
              </a:rPr>
              <a:t>Заохочуйте інших на розмову про них самих.Говоріть про речах, що цікавлять вашого співрозмовника.</a:t>
            </a:r>
            <a:endParaRPr lang="uk-UA" sz="1500" b="1">
              <a:solidFill>
                <a:srgbClr val="190369"/>
              </a:solidFill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uk-UA" sz="1500">
                <a:solidFill>
                  <a:srgbClr val="190369"/>
                </a:solidFill>
              </a:rPr>
              <a:t>Частіше посміхайтеся.Знайдіть джерело любові і підключіться до нього. Заряджайтеся від нього, як акумулятор від розетки.</a:t>
            </a:r>
            <a:endParaRPr lang="uk-UA" sz="1500" b="1">
              <a:solidFill>
                <a:srgbClr val="190369"/>
              </a:solidFill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uk-UA" sz="1500">
                <a:solidFill>
                  <a:srgbClr val="190369"/>
                </a:solidFill>
              </a:rPr>
              <a:t>Полюбіть себе. Як ви думаєте про себе, і ставитеся до себе, так і люди будуть думати про вас і ставитися до вас.</a:t>
            </a:r>
            <a:endParaRPr lang="uk-UA" sz="1500" b="1">
              <a:solidFill>
                <a:srgbClr val="190369"/>
              </a:solidFill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uk-UA" sz="1500">
                <a:solidFill>
                  <a:srgbClr val="190369"/>
                </a:solidFill>
              </a:rPr>
              <a:t>Навчіться представляти себе в «шкурі» іншого і дивитися на світ його очима.Навчіться довіряти людям.</a:t>
            </a:r>
            <a:endParaRPr lang="uk-UA" sz="1500" b="1">
              <a:solidFill>
                <a:srgbClr val="190369"/>
              </a:solidFill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uk-UA" sz="1500">
                <a:solidFill>
                  <a:srgbClr val="190369"/>
                </a:solidFill>
              </a:rPr>
              <a:t>Не чекайте від людей відразу багато чого. Будьте терплячі. Не кидайте сіяти дружелюбність.</a:t>
            </a:r>
            <a:endParaRPr lang="uk-UA" sz="1500" b="1">
              <a:solidFill>
                <a:srgbClr val="190369"/>
              </a:solidFill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uk-UA" sz="1500">
                <a:solidFill>
                  <a:srgbClr val="190369"/>
                </a:solidFill>
              </a:rPr>
              <a:t>Робіть приємне людям. Даруйте подарунки, говорите компліменти. Не критикуйте, не превозноситесь, не засуджуйте. Чесно і щиро оцінюйте людей. 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uk-UA" sz="1500">
                <a:solidFill>
                  <a:srgbClr val="190369"/>
                </a:solidFill>
              </a:rPr>
              <a:t>Викликайте у людей позитивні емоції через гумор, жарти. Намагайтеся почути і зрозуміти оточуючих, сприяє створенню дружнього і згуртованого колективу.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uk-UA" sz="1500">
                <a:solidFill>
                  <a:srgbClr val="190369"/>
                </a:solidFill>
              </a:rPr>
              <a:t>Поважайте думку і вибір колеги. Вчіться прощати дрібні огріхи - з ким не буває!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uk-UA" sz="1500">
                <a:solidFill>
                  <a:srgbClr val="190369"/>
                </a:solidFill>
              </a:rPr>
              <a:t>Будучи невід'ємною частиною колективу, залишайтеся яскравою, неординарною, творчою особистістю.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uk-UA" sz="1500">
                <a:solidFill>
                  <a:srgbClr val="190369"/>
                </a:solidFill>
              </a:rPr>
              <a:t>Якщо колектив не такий, яким ви його хочете бачити, почніть змінювати його з себе.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uk-UA" sz="1500">
                <a:solidFill>
                  <a:srgbClr val="190369"/>
                </a:solidFill>
              </a:rPr>
              <a:t>Талановиті все і ви теж! Проявляйте свої здібності. Беріть участь постановці свят.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uk-UA" sz="1500">
                <a:solidFill>
                  <a:srgbClr val="190369"/>
                </a:solidFill>
              </a:rPr>
              <a:t>Відповідально ставиться до виконання доручень на користь колективу, але не ставай його тягловою силою.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uk-UA" sz="1500">
                <a:solidFill>
                  <a:srgbClr val="190369"/>
                </a:solidFill>
              </a:rPr>
              <a:t>Будьте активними у виконанні спільної справи і зробіть його приємним і важливим для всіх.</a:t>
            </a:r>
            <a:br>
              <a:rPr lang="uk-UA" sz="1500">
                <a:solidFill>
                  <a:srgbClr val="190369"/>
                </a:solidFill>
              </a:rPr>
            </a:br>
            <a:r>
              <a:rPr lang="uk-UA" sz="1500">
                <a:solidFill>
                  <a:srgbClr val="190369"/>
                </a:solidFill>
              </a:rPr>
              <a:t>Запам'ятайте, що радість життя залежить від її різноманітності. Вчіться радіти роботі, відпочинку, успіху і труднощів</a:t>
            </a:r>
            <a:r>
              <a:rPr lang="uk-UA" sz="1500">
                <a:solidFill>
                  <a:srgbClr val="6600CC"/>
                </a:solidFill>
              </a:rPr>
              <a:t> </a:t>
            </a:r>
            <a:r>
              <a:rPr lang="ru-RU" sz="15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7411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755650" y="0"/>
            <a:ext cx="8072438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uk-UA" b="1" i="1">
                <a:solidFill>
                  <a:srgbClr val="006600"/>
                </a:solidFill>
                <a:latin typeface="Monotype Corsiva" pitchFamily="66" charset="0"/>
              </a:rPr>
              <a:t>ВПРАВИ НА ЗГУРТУВАННЯ</a:t>
            </a:r>
            <a:br>
              <a:rPr lang="uk-UA" b="1" i="1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uk-UA"/>
              <a:t/>
            </a:r>
            <a:br>
              <a:rPr lang="uk-UA"/>
            </a:br>
            <a:r>
              <a:rPr lang="uk-UA"/>
              <a:t>           </a:t>
            </a:r>
            <a:r>
              <a:rPr lang="uk-UA" sz="2400">
                <a:solidFill>
                  <a:schemeClr val="tx2"/>
                </a:solidFill>
              </a:rPr>
              <a:t>Вправи на згуртування дозволяють учасникам педагогічного колективу відчути себе єдиною злагодженою командою. Такі вправи використувуються практичними психологами і спрямовані на командоутворення, згуртування, вони піднімають тонус групи, підвищують її включеність і націленість на результат, що в свою чергу збільшує результативність її роботи. Вправи на згуртування в короткі терміни перетворюють розрізнену групу в єдиний, злагоджений і чітко працюючий механізм. За це їх і цінують.</a:t>
            </a:r>
            <a:br>
              <a:rPr lang="uk-UA" sz="2400">
                <a:solidFill>
                  <a:schemeClr val="tx2"/>
                </a:solidFill>
              </a:rPr>
            </a:br>
            <a:r>
              <a:rPr lang="uk-UA" b="1"/>
              <a:t>          </a:t>
            </a:r>
          </a:p>
          <a:p>
            <a:r>
              <a:rPr lang="uk-UA" b="1"/>
              <a:t>       </a:t>
            </a:r>
            <a:r>
              <a:rPr lang="uk-UA" sz="2400" b="1">
                <a:solidFill>
                  <a:schemeClr val="accent2"/>
                </a:solidFill>
              </a:rPr>
              <a:t>Для Вас підібрані якісні вправи на згуртування, які користуються заслуженою популярністю у тренерів-практиків. Ці вправи допоможуть Вам взяти участь в ефективному і цікавому тренінгу. </a:t>
            </a:r>
            <a:endParaRPr lang="ru-RU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8435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1547813" y="1844675"/>
            <a:ext cx="68214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latin typeface="Monotype Corsiva" pitchFamily="66" charset="0"/>
              </a:rPr>
              <a:t>Шановні колеги!</a:t>
            </a:r>
            <a:br>
              <a:rPr lang="uk-UA" sz="3200" b="1">
                <a:latin typeface="Monotype Corsiva" pitchFamily="66" charset="0"/>
              </a:rPr>
            </a:br>
            <a:r>
              <a:rPr lang="uk-UA" sz="3200" b="1">
                <a:latin typeface="Monotype Corsiva" pitchFamily="66" charset="0"/>
              </a:rPr>
              <a:t/>
            </a:r>
            <a:br>
              <a:rPr lang="uk-UA" sz="3200" b="1">
                <a:latin typeface="Monotype Corsiva" pitchFamily="66" charset="0"/>
              </a:rPr>
            </a:br>
            <a:r>
              <a:rPr lang="uk-UA" sz="3200" b="1">
                <a:latin typeface="Monotype Corsiva" pitchFamily="66" charset="0"/>
              </a:rPr>
              <a:t>Виберіть для себе тренінгове ім'я, напишіть його</a:t>
            </a:r>
            <a:r>
              <a:rPr lang="uk-UA" sz="3200" b="1">
                <a:solidFill>
                  <a:schemeClr val="tx2"/>
                </a:solidFill>
                <a:latin typeface="Monotype Corsiva" pitchFamily="66" charset="0"/>
              </a:rPr>
              <a:t> </a:t>
            </a:r>
            <a:endParaRPr lang="ru-RU" sz="3200" b="1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18437" name="Picture 6" descr="90-дневная диета раздельного питания. Часть 62. - Просмотр темы - - Женские форумы myJa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214313"/>
            <a:ext cx="19589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Lana - альбом &quot;Анимированные цветочки&quot; на Яндекс.Фотках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92579">
            <a:off x="477838" y="458788"/>
            <a:ext cx="30718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Lana - альбом &quot;Анимированные цветочки&quot; на Яндекс.Фотках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986596">
            <a:off x="1822450" y="4032250"/>
            <a:ext cx="30718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Lana - альбом &quot;Анимированные цветочки&quot; на Яндекс.Фотках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099861">
            <a:off x="6681788" y="3233738"/>
            <a:ext cx="25209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9459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468313" y="1125538"/>
            <a:ext cx="807243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uk-UA" sz="2000" b="1" i="1"/>
              <a:t>Вправа «Яка ти тварина» </a:t>
            </a:r>
            <a:br>
              <a:rPr lang="uk-UA" sz="2000" b="1" i="1"/>
            </a:br>
            <a:r>
              <a:rPr lang="uk-UA" sz="2000" b="1"/>
              <a:t/>
            </a:r>
            <a:br>
              <a:rPr lang="uk-UA" sz="2000" b="1"/>
            </a:br>
            <a:r>
              <a:rPr lang="uk-UA" sz="2000" b="1"/>
              <a:t>Час проведення:</a:t>
            </a:r>
            <a:r>
              <a:rPr lang="uk-UA" sz="2000"/>
              <a:t> 5 хв. </a:t>
            </a:r>
            <a:r>
              <a:rPr lang="uk-UA" sz="2000" b="1"/>
              <a:t/>
            </a:r>
            <a:br>
              <a:rPr lang="uk-UA" sz="2000" b="1"/>
            </a:br>
            <a:r>
              <a:rPr lang="uk-UA" sz="2000" b="1"/>
              <a:t>Мета:</a:t>
            </a:r>
            <a:r>
              <a:rPr lang="uk-UA" sz="2000"/>
              <a:t> згуртувати колектив і ближче пізнати кожного учасника групи. </a:t>
            </a:r>
            <a:r>
              <a:rPr lang="uk-UA" sz="2000" b="1"/>
              <a:t/>
            </a:r>
            <a:br>
              <a:rPr lang="uk-UA" sz="2000" b="1"/>
            </a:br>
            <a:r>
              <a:rPr lang="uk-UA" sz="2000" b="1"/>
              <a:t>Матеріали:</a:t>
            </a:r>
            <a:r>
              <a:rPr lang="uk-UA" sz="2000"/>
              <a:t> кольорові картинки тварин. </a:t>
            </a:r>
            <a:r>
              <a:rPr lang="uk-UA" sz="2000" b="1"/>
              <a:t/>
            </a:r>
            <a:br>
              <a:rPr lang="uk-UA" sz="2000" b="1"/>
            </a:br>
            <a:r>
              <a:rPr lang="uk-UA" sz="2000" b="1"/>
              <a:t>                                                </a:t>
            </a:r>
          </a:p>
          <a:p>
            <a:r>
              <a:rPr lang="uk-UA" sz="2000" b="1"/>
              <a:t> Хід вправи: </a:t>
            </a:r>
            <a:br>
              <a:rPr lang="uk-UA" sz="2000" b="1"/>
            </a:br>
            <a:r>
              <a:rPr lang="uk-UA" sz="2000" b="1"/>
              <a:t>Кожен учасник вибирає </a:t>
            </a:r>
            <a:r>
              <a:rPr lang="uk-UA" sz="2000"/>
              <a:t>із запропонованих картинок вибирає відповідну до нього йому тварину, як він бачить і відчуває себе  у своємі колективі. </a:t>
            </a:r>
          </a:p>
          <a:p>
            <a:r>
              <a:rPr lang="uk-UA" sz="2000"/>
              <a:t>                                     </a:t>
            </a:r>
          </a:p>
          <a:p>
            <a:r>
              <a:rPr lang="uk-UA" sz="2000"/>
              <a:t>                                    </a:t>
            </a:r>
            <a:r>
              <a:rPr lang="uk-UA" sz="2000" b="1" i="1"/>
              <a:t>Питання для обговорення:</a:t>
            </a:r>
            <a:r>
              <a:rPr lang="uk-UA" sz="2000"/>
              <a:t> </a:t>
            </a:r>
            <a:r>
              <a:rPr lang="uk-UA" sz="2000" b="1"/>
              <a:t/>
            </a:r>
            <a:br>
              <a:rPr lang="uk-UA" sz="2000" b="1"/>
            </a:br>
            <a:r>
              <a:rPr lang="uk-UA" sz="2000"/>
              <a:t> Чому ви вибрали саме цю тварину? </a:t>
            </a:r>
            <a:r>
              <a:rPr lang="uk-UA" sz="2000" b="1"/>
              <a:t/>
            </a:r>
            <a:br>
              <a:rPr lang="uk-UA" sz="2000" b="1"/>
            </a:br>
            <a:r>
              <a:rPr lang="uk-UA" sz="2000"/>
              <a:t> Чи відчуваєте ви себе в колективі, як ця тварина (вольові якості, сила)? </a:t>
            </a:r>
            <a:r>
              <a:rPr lang="uk-UA" sz="2000" b="1"/>
              <a:t/>
            </a:r>
            <a:br>
              <a:rPr lang="uk-UA" sz="2000" b="1"/>
            </a:br>
            <a:r>
              <a:rPr lang="uk-UA" sz="2000"/>
              <a:t> Чи були складнощі при виконанні вправи? </a:t>
            </a:r>
            <a:endParaRPr lang="ru-RU" sz="2000"/>
          </a:p>
        </p:txBody>
      </p:sp>
      <p:pic>
        <p:nvPicPr>
          <p:cNvPr id="19461" name="Picture 2" descr="Красивые анимационные картинки животные - анимашки и блестяш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 descr="Анимации Животные, Анимации Динозавр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33375"/>
            <a:ext cx="19304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 descr="Встречи с миром животных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50" y="-214313"/>
            <a:ext cx="1524000" cy="171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6" descr="Скачать бесплатные смайлики: Животные: Кошки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85750" y="5340350"/>
            <a:ext cx="1214438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8" descr="Веселые картинки (мега подборка)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5661025"/>
            <a:ext cx="2571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Анимашки Животные, анимированные животные, разные картинки животных Smayli.ru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6688" y="4437063"/>
            <a:ext cx="1571625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4" descr="Анимашки Животные, анимированные животные, разные картинки животных Smayli.ru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63713" y="0"/>
            <a:ext cx="14287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6" descr="Прикольные анимашки.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214313" y="3643313"/>
            <a:ext cx="1247776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8" descr="Анимашки Животные, анимированные животные, разные картинки животных Smayli.ru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69288" y="1428750"/>
            <a:ext cx="87471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20" descr="Анимационные картинки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453438" y="3214688"/>
            <a:ext cx="6905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28" descr="Анимационные картинки анимашки животные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59713" y="4857750"/>
            <a:ext cx="10985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20483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0" y="609600"/>
            <a:ext cx="807243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uk-UA" sz="2000" b="1" i="1">
                <a:latin typeface="Monotype Corsiva" pitchFamily="66" charset="0"/>
              </a:rPr>
              <a:t>Вправа «Будинок» </a:t>
            </a:r>
            <a:br>
              <a:rPr lang="uk-UA" sz="2000" b="1" i="1">
                <a:latin typeface="Monotype Corsiva" pitchFamily="66" charset="0"/>
              </a:rPr>
            </a:br>
            <a:r>
              <a:rPr lang="uk-UA" sz="2000" b="1" i="1">
                <a:latin typeface="Monotype Corsiva" pitchFamily="66" charset="0"/>
              </a:rPr>
              <a:t>Мета:</a:t>
            </a:r>
            <a:r>
              <a:rPr lang="uk-UA" sz="2000">
                <a:latin typeface="Monotype Corsiva" pitchFamily="66" charset="0"/>
              </a:rPr>
              <a:t> усвідомлення своєї ролі в колективі, стилю поведінки. </a:t>
            </a:r>
            <a:r>
              <a:rPr lang="uk-UA" sz="2000" b="1">
                <a:latin typeface="Monotype Corsiva" pitchFamily="66" charset="0"/>
              </a:rPr>
              <a:t/>
            </a:r>
            <a:br>
              <a:rPr lang="uk-UA" sz="2000" b="1">
                <a:latin typeface="Monotype Corsiva" pitchFamily="66" charset="0"/>
              </a:rPr>
            </a:br>
            <a:r>
              <a:rPr lang="uk-UA" sz="2000" b="1" i="1">
                <a:latin typeface="Monotype Corsiva" pitchFamily="66" charset="0"/>
              </a:rPr>
              <a:t>Час:</a:t>
            </a:r>
            <a:r>
              <a:rPr lang="uk-UA" sz="2000">
                <a:latin typeface="Monotype Corsiva" pitchFamily="66" charset="0"/>
              </a:rPr>
              <a:t> 15 хвилин. </a:t>
            </a:r>
            <a:r>
              <a:rPr lang="uk-UA" sz="2000" b="1">
                <a:latin typeface="Monotype Corsiva" pitchFamily="66" charset="0"/>
              </a:rPr>
              <a:t/>
            </a:r>
            <a:br>
              <a:rPr lang="uk-UA" sz="2000" b="1">
                <a:latin typeface="Monotype Corsiva" pitchFamily="66" charset="0"/>
              </a:rPr>
            </a:br>
            <a:r>
              <a:rPr lang="uk-UA" sz="2000" b="1" i="1">
                <a:latin typeface="Monotype Corsiva" pitchFamily="66" charset="0"/>
              </a:rPr>
              <a:t>Ресурси:</a:t>
            </a:r>
            <a:r>
              <a:rPr lang="uk-UA" sz="2000">
                <a:latin typeface="Monotype Corsiva" pitchFamily="66" charset="0"/>
              </a:rPr>
              <a:t> картки із зображенням предметів меблів, побуту і т. д. </a:t>
            </a:r>
            <a:r>
              <a:rPr lang="uk-UA" sz="2000" b="1">
                <a:latin typeface="Monotype Corsiva" pitchFamily="66" charset="0"/>
              </a:rPr>
              <a:t/>
            </a:r>
            <a:br>
              <a:rPr lang="uk-UA" sz="2000" b="1">
                <a:latin typeface="Monotype Corsiva" pitchFamily="66" charset="0"/>
              </a:rPr>
            </a:br>
            <a:r>
              <a:rPr lang="uk-UA" sz="2000" b="1" i="1">
                <a:latin typeface="Monotype Corsiva" pitchFamily="66" charset="0"/>
              </a:rPr>
              <a:t>Хід вправи:</a:t>
            </a:r>
            <a:r>
              <a:rPr lang="uk-UA" sz="2000">
                <a:latin typeface="Monotype Corsiva" pitchFamily="66" charset="0"/>
              </a:rPr>
              <a:t> учасники діляться на 2 команди. </a:t>
            </a:r>
            <a:r>
              <a:rPr lang="uk-UA" sz="2000" b="1">
                <a:latin typeface="Monotype Corsiva" pitchFamily="66" charset="0"/>
              </a:rPr>
              <a:t/>
            </a:r>
            <a:br>
              <a:rPr lang="uk-UA" sz="2000" b="1">
                <a:latin typeface="Monotype Corsiva" pitchFamily="66" charset="0"/>
              </a:rPr>
            </a:br>
            <a:r>
              <a:rPr lang="uk-UA" sz="2000" b="1">
                <a:latin typeface="Monotype Corsiva" pitchFamily="66" charset="0"/>
              </a:rPr>
              <a:t>Психолог </a:t>
            </a:r>
            <a:r>
              <a:rPr lang="uk-UA" sz="2000">
                <a:latin typeface="Monotype Corsiva" pitchFamily="66" charset="0"/>
              </a:rPr>
              <a:t> дає інструкцію: «Кожна команда повинна стати повноцінним будинком! Кожна людина повинна вибрати, ким він буде в цьому будинку - дверима, стіною, а може бути шпалерами або предметом меблів, квіткою або телевізором? Вибір за Вами! Але не забувайте, що Ви повинні бути повноцінним і функціональним будинком! Побудуйте свій будинок!». Психологічний зміст вправи: Учасники замислюються над тим, яку функцію вони виконують в цьому колективі, усвідомлюють, що всі вони потрібні у своєму «будинку», що сприяє згуртуванню. </a:t>
            </a:r>
            <a:r>
              <a:rPr lang="uk-UA" sz="2000" b="1">
                <a:latin typeface="Monotype Corsiva" pitchFamily="66" charset="0"/>
              </a:rPr>
              <a:t/>
            </a:r>
            <a:br>
              <a:rPr lang="uk-UA" sz="2000" b="1">
                <a:latin typeface="Monotype Corsiva" pitchFamily="66" charset="0"/>
              </a:rPr>
            </a:br>
            <a:r>
              <a:rPr lang="uk-UA" sz="2000" b="1">
                <a:latin typeface="Monotype Corsiva" pitchFamily="66" charset="0"/>
              </a:rPr>
              <a:t>                                                       </a:t>
            </a:r>
            <a:r>
              <a:rPr lang="uk-UA" sz="2000" b="1" i="1">
                <a:latin typeface="Monotype Corsiva" pitchFamily="66" charset="0"/>
              </a:rPr>
              <a:t>Обговорення: </a:t>
            </a:r>
            <a:br>
              <a:rPr lang="uk-UA" sz="2000" b="1" i="1">
                <a:latin typeface="Monotype Corsiva" pitchFamily="66" charset="0"/>
              </a:rPr>
            </a:br>
            <a:r>
              <a:rPr lang="uk-UA" sz="2000">
                <a:latin typeface="Monotype Corsiva" pitchFamily="66" charset="0"/>
              </a:rPr>
              <a:t>Як проходило обговорення в командах? Відразу Ви змогли визначити свою роль в «домі»? Чому Ви вибрали саме цю роль? Я думаю, Ви всі зрозуміли, що кожна частина Вашого «дому» важлива і потрібна в ньому, кожна несе свою певну функцію, без якої будинок не може бути повноцінним! </a:t>
            </a:r>
            <a:endParaRPr lang="ru-RU" sz="2000">
              <a:latin typeface="Monotype Corsiva" pitchFamily="66" charset="0"/>
            </a:endParaRPr>
          </a:p>
        </p:txBody>
      </p:sp>
      <p:pic>
        <p:nvPicPr>
          <p:cNvPr id="20485" name="Picture 2" descr="Зимний пейзаж анимаш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0"/>
            <a:ext cx="1905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21507" name="Picture 2" descr="Flow Protector, Booster Pump, 115 V. - 7 Февраля 2014 - Blog…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0" y="692150"/>
            <a:ext cx="838835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                                                      </a:t>
            </a:r>
            <a:r>
              <a:rPr lang="uk-UA" sz="1600" b="1" i="1"/>
              <a:t>Вправа «Подарунок»</a:t>
            </a:r>
            <a:br>
              <a:rPr lang="uk-UA" sz="1600" b="1" i="1"/>
            </a:br>
            <a:r>
              <a:rPr lang="uk-UA" sz="1600" b="1" i="1"/>
              <a:t>Мета:</a:t>
            </a:r>
            <a:r>
              <a:rPr lang="uk-UA" sz="1600"/>
              <a:t> позитивне завершення тренінгу, рефлексія. </a:t>
            </a:r>
            <a:r>
              <a:rPr lang="uk-UA" sz="1600" b="1"/>
              <a:t/>
            </a:r>
            <a:br>
              <a:rPr lang="uk-UA" sz="1600" b="1"/>
            </a:br>
            <a:r>
              <a:rPr lang="uk-UA" sz="1600" b="1" i="1"/>
              <a:t>Час:</a:t>
            </a:r>
            <a:r>
              <a:rPr lang="uk-UA" sz="1600"/>
              <a:t> 3-5 хвилин. </a:t>
            </a:r>
            <a:r>
              <a:rPr lang="uk-UA" sz="1600" b="1"/>
              <a:t/>
            </a:r>
            <a:br>
              <a:rPr lang="uk-UA" sz="1600" b="1"/>
            </a:br>
            <a:r>
              <a:rPr lang="uk-UA" sz="1600" b="1"/>
              <a:t>                                                         </a:t>
            </a:r>
            <a:r>
              <a:rPr lang="uk-UA" sz="1600" b="1" i="1"/>
              <a:t>Опис вправи:</a:t>
            </a:r>
            <a:r>
              <a:rPr lang="uk-UA" sz="1600"/>
              <a:t> </a:t>
            </a:r>
            <a:r>
              <a:rPr lang="uk-UA" sz="1600" b="1"/>
              <a:t/>
            </a:r>
            <a:br>
              <a:rPr lang="uk-UA" sz="1600" b="1"/>
            </a:br>
            <a:r>
              <a:rPr lang="uk-UA" sz="1600"/>
              <a:t>Психолог: «Давайте подумаємо, що ми могли б подарувати Вашій групі, щоб взаємодія в ній стало ще ефективніше, а відносини в ній - більш згуртованими? Давайте скажемо, що кожен з нас дарує групі. Я, наприклад, дарую вам оптимізм і взаємна довіра». Далі кожен з учасників висловлюється, що він хотів би подарувати групі. «Давайте нагородимо себе за успішну роботу оплесками!» </a:t>
            </a:r>
            <a:r>
              <a:rPr lang="uk-UA" sz="1600" b="1"/>
              <a:t/>
            </a:r>
            <a:br>
              <a:rPr lang="uk-UA" sz="1600" b="1"/>
            </a:br>
            <a:r>
              <a:rPr lang="uk-UA" sz="1600"/>
              <a:t>Психологічний зміст вправи: Ритуал, що дозволяє завершити тренінг красиво і на позитивній емоційній ноті.Ведучий дає інструкцію: «Кожна команда повинна стати повноцінним будинком! Кожна людина повинна вибрати, ким він буде в цьому будинку - дверима, стіною, а може бути шпалерами або предметом меблів, квіткою або телевізором? Вибір за Вами! Але не забувайте, що Ви повинні бути повноцінним і функціональним будинком! Побудуйте свій будинок!». Психологічний зміст вправи: Учасники замислюються над тим, яку функцію вони виконують в цьому колективі, усвідомлюють, що всі вони потрібні у своєму «будинку», що сприяє згуртуванню. </a:t>
            </a:r>
            <a:r>
              <a:rPr lang="uk-UA" sz="1600" b="1"/>
              <a:t/>
            </a:r>
            <a:br>
              <a:rPr lang="uk-UA" sz="1600" b="1"/>
            </a:br>
            <a:r>
              <a:rPr lang="uk-UA" sz="1600" b="1"/>
              <a:t>                                                        </a:t>
            </a:r>
            <a:r>
              <a:rPr lang="uk-UA" sz="1600" b="1" i="1"/>
              <a:t>Обговорення: </a:t>
            </a:r>
            <a:br>
              <a:rPr lang="uk-UA" sz="1600" b="1" i="1"/>
            </a:br>
            <a:r>
              <a:rPr lang="uk-UA" sz="1600"/>
              <a:t>Як проходило обговорення в командах? Відразу Ви змогли визначити свою роль в «домі»? Чому Ви вибрали саме цю роль? Я думаю, Ви всі зрозуміли, що кожна частина Вашого «дому» важлива і потрібна в ньому, кожна несе свою певну функцію, без якої будинок не може бути повноцінним! </a:t>
            </a:r>
            <a:endParaRPr lang="ru-RU" sz="1600"/>
          </a:p>
        </p:txBody>
      </p:sp>
      <p:pic>
        <p:nvPicPr>
          <p:cNvPr id="21509" name="Picture 6" descr="Оригинальная упаковка подарков. Товары и услуги компании &quot;Первая Тюменская Служба Доставки Сюрпризов&quot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-1895475"/>
            <a:ext cx="3810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GIF анимация, День варенья, картинка 1414310.gif / Превью / Картинки, не связанные с регионом / GIF анимация / Фотографии. Карти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5589588"/>
            <a:ext cx="1116012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4" descr="Поздравляем малышей. Ребенок от рождения до года. Конференции на 7я.р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938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4" descr="Поздравляем малышей. Ребенок от рождения до года. Конференции на 7я.ру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0"/>
            <a:ext cx="14906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1024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мул</cp:lastModifiedBy>
  <cp:revision>87</cp:revision>
  <dcterms:created xsi:type="dcterms:W3CDTF">2015-01-18T04:51:01Z</dcterms:created>
  <dcterms:modified xsi:type="dcterms:W3CDTF">2015-03-11T06:36:02Z</dcterms:modified>
</cp:coreProperties>
</file>